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4" r:id="rId3"/>
    <p:sldId id="307" r:id="rId4"/>
    <p:sldId id="340" r:id="rId5"/>
    <p:sldId id="326" r:id="rId6"/>
    <p:sldId id="341" r:id="rId7"/>
    <p:sldId id="342" r:id="rId8"/>
    <p:sldId id="336" r:id="rId9"/>
    <p:sldId id="339" r:id="rId10"/>
    <p:sldId id="337" r:id="rId11"/>
    <p:sldId id="320" r:id="rId12"/>
    <p:sldId id="332" r:id="rId13"/>
    <p:sldId id="335" r:id="rId14"/>
    <p:sldId id="338" r:id="rId15"/>
    <p:sldId id="292" r:id="rId16"/>
  </p:sldIdLst>
  <p:sldSz cx="9144000" cy="5143500" type="screen16x9"/>
  <p:notesSz cx="7010400" cy="9236075"/>
  <p:embeddedFontLst>
    <p:embeddedFont>
      <p:font typeface="Lato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aleway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86386" autoAdjust="0"/>
  </p:normalViewPr>
  <p:slideViewPr>
    <p:cSldViewPr>
      <p:cViewPr varScale="1">
        <p:scale>
          <a:sx n="139" d="100"/>
          <a:sy n="139" d="100"/>
        </p:scale>
        <p:origin x="126" y="24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AE252-BFA3-4832-8890-85F861A34A5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792C0-0AC0-47CB-B7EA-A4DA0DD15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06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2" y="4387136"/>
            <a:ext cx="5608319" cy="4156234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83197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701042" y="4387136"/>
            <a:ext cx="5608319" cy="4156234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3490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701042" y="4387136"/>
            <a:ext cx="5608319" cy="4156234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0664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1042" y="4387136"/>
            <a:ext cx="5608319" cy="4156234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6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1042" y="4387136"/>
            <a:ext cx="5608319" cy="4156234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4115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1042" y="4387136"/>
            <a:ext cx="5608319" cy="4156234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687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701042" y="4387136"/>
            <a:ext cx="5608319" cy="4156234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9813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701042" y="4387136"/>
            <a:ext cx="5608319" cy="4156234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0882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701042" y="4387136"/>
            <a:ext cx="5608319" cy="4156234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465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701042" y="4387136"/>
            <a:ext cx="5608319" cy="4156234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9095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1042" y="4387136"/>
            <a:ext cx="5608319" cy="4156234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1324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701042" y="4387136"/>
            <a:ext cx="5608319" cy="4156234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8432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2390266" y="3238450"/>
            <a:ext cx="6331500" cy="1241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79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799" cy="15419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199" cy="1318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265500" y="273537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799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099" cy="1538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099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08873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599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  <p:sldLayoutId id="2147483656" r:id="rId5"/>
    <p:sldLayoutId id="2147483657" r:id="rId6"/>
    <p:sldLayoutId id="2147483658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1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NICE Bus	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2390266" y="3238450"/>
            <a:ext cx="6331500" cy="1241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Bus Transit Committee Meeting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 smtClean="0"/>
              <a:t>May </a:t>
            </a:r>
            <a:r>
              <a:rPr lang="en" sz="2400" dirty="0"/>
              <a:t>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6200000">
            <a:off x="-1404437" y="2147386"/>
            <a:ext cx="3698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0099E8">
                    <a:lumMod val="50000"/>
                  </a:srgbClr>
                </a:solidFill>
                <a:latin typeface="Raleway" panose="020B0604020202020204" charset="0"/>
              </a:rPr>
              <a:t>2024 Capital Plan </a:t>
            </a:r>
            <a:endParaRPr lang="en-US" sz="3200" dirty="0">
              <a:solidFill>
                <a:srgbClr val="0099E8">
                  <a:lumMod val="50000"/>
                </a:srgbClr>
              </a:solidFill>
              <a:latin typeface="Raleway" panose="020B0604020202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5D223C-8E99-59DA-4A80-C7F82E4BF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819"/>
            <a:ext cx="8229600" cy="512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25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65735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Raleway" panose="020B0604020202020204" charset="0"/>
              </a:rPr>
              <a:t>Q1 Score Card</a:t>
            </a:r>
          </a:p>
          <a:p>
            <a:pPr algn="ctr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Raleway" panose="020B0604020202020204" charset="0"/>
              </a:rPr>
              <a:t>&amp;</a:t>
            </a:r>
            <a:endParaRPr lang="en-US" sz="3200" b="1" dirty="0" smtClean="0">
              <a:solidFill>
                <a:schemeClr val="accent3">
                  <a:lumMod val="50000"/>
                </a:schemeClr>
              </a:solidFill>
              <a:latin typeface="Raleway" panose="020B0604020202020204" charset="0"/>
            </a:endParaRPr>
          </a:p>
          <a:p>
            <a:pPr algn="ctr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Raleway" panose="020B0604020202020204" charset="0"/>
              </a:rPr>
              <a:t>Service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Raleway" panose="020B0604020202020204" charset="0"/>
              </a:rPr>
              <a:t>Updates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4953000" y="1955702"/>
            <a:ext cx="426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747176"/>
            <a:ext cx="1390008" cy="280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989" t="33404" r="29278" b="14888"/>
          <a:stretch/>
        </p:blipFill>
        <p:spPr>
          <a:xfrm>
            <a:off x="4572000" y="1200150"/>
            <a:ext cx="4572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07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4132" t="23226" r="23925" b="31925"/>
          <a:stretch/>
        </p:blipFill>
        <p:spPr>
          <a:xfrm>
            <a:off x="1066800" y="438151"/>
            <a:ext cx="7391400" cy="4167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5001" t="79575" r="32498" b="15338"/>
          <a:stretch/>
        </p:blipFill>
        <p:spPr>
          <a:xfrm>
            <a:off x="457200" y="4586940"/>
            <a:ext cx="3960616" cy="3688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13335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99E8">
                    <a:lumMod val="50000"/>
                  </a:srgbClr>
                </a:solidFill>
                <a:latin typeface="Raleway" panose="020B0604020202020204" charset="0"/>
              </a:rPr>
              <a:t>Score Card</a:t>
            </a:r>
            <a:r>
              <a:rPr lang="en-US" sz="3200" b="1" dirty="0" smtClean="0">
                <a:solidFill>
                  <a:srgbClr val="0099E8">
                    <a:lumMod val="50000"/>
                  </a:srgbClr>
                </a:solidFill>
                <a:latin typeface="Raleway" panose="020B0604020202020204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Raleway" panose="020B0604020202020204" charset="0"/>
              </a:rPr>
              <a:t>Q1 2024</a:t>
            </a:r>
            <a:endParaRPr lang="en-US" sz="3200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50000"/>
          <a:stretch/>
        </p:blipFill>
        <p:spPr>
          <a:xfrm>
            <a:off x="4572000" y="4638215"/>
            <a:ext cx="4052601" cy="37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16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1" y="133350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99E8">
                    <a:lumMod val="50000"/>
                  </a:srgbClr>
                </a:solidFill>
                <a:latin typeface="Raleway" panose="020B0604020202020204" charset="0"/>
              </a:rPr>
              <a:t>Service Updates</a:t>
            </a:r>
            <a:r>
              <a:rPr lang="en-US" sz="3200" b="1" dirty="0" smtClean="0">
                <a:solidFill>
                  <a:srgbClr val="0099E8">
                    <a:lumMod val="50000"/>
                  </a:srgbClr>
                </a:solidFill>
                <a:latin typeface="Raleway" panose="020B0604020202020204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Raleway" panose="020B0604020202020204" charset="0"/>
              </a:rPr>
              <a:t>Q2-2024 </a:t>
            </a:r>
            <a:endParaRPr lang="en-US" sz="3200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1" y="717982"/>
            <a:ext cx="88861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General </a:t>
            </a:r>
            <a:r>
              <a:rPr lang="en-US" b="1" dirty="0">
                <a:solidFill>
                  <a:schemeClr val="tx1"/>
                </a:solidFill>
              </a:rPr>
              <a:t>Service</a:t>
            </a:r>
            <a:r>
              <a:rPr lang="en-US" sz="1200" b="1" dirty="0">
                <a:solidFill>
                  <a:schemeClr val="tx1"/>
                </a:solidFill>
              </a:rPr>
              <a:t>:</a:t>
            </a:r>
            <a:r>
              <a:rPr lang="en-US" sz="1200" dirty="0"/>
              <a:t> </a:t>
            </a:r>
            <a:r>
              <a:rPr lang="en-US" sz="1200" dirty="0" smtClean="0"/>
              <a:t>Slight </a:t>
            </a:r>
            <a:r>
              <a:rPr lang="en-US" sz="1200" dirty="0"/>
              <a:t>time point adjustments to better align with LIRR Spring/Summer service schedule</a:t>
            </a:r>
          </a:p>
          <a:p>
            <a:endParaRPr lang="en-US" sz="400" b="1" dirty="0" smtClean="0">
              <a:solidFill>
                <a:schemeClr val="tx1"/>
              </a:solidFill>
            </a:endParaRPr>
          </a:p>
          <a:p>
            <a:r>
              <a:rPr lang="en-US" sz="1200" b="1" dirty="0" smtClean="0">
                <a:solidFill>
                  <a:schemeClr val="tx1"/>
                </a:solidFill>
              </a:rPr>
              <a:t>N1 </a:t>
            </a:r>
            <a:r>
              <a:rPr lang="en-US" sz="1200" dirty="0" smtClean="0"/>
              <a:t> Extension </a:t>
            </a:r>
            <a:r>
              <a:rPr lang="en-US" sz="1200" dirty="0"/>
              <a:t>serving UBS Arena during weekdays 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N21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 New </a:t>
            </a:r>
            <a:r>
              <a:rPr lang="en-US" sz="1200" dirty="0"/>
              <a:t>peak </a:t>
            </a:r>
            <a:r>
              <a:rPr lang="en-US" sz="1200" dirty="0" smtClean="0"/>
              <a:t>Sunday service 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N24</a:t>
            </a:r>
            <a:r>
              <a:rPr lang="en-US" sz="1200" dirty="0" smtClean="0"/>
              <a:t>  Increased weekend frequency 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N25</a:t>
            </a:r>
            <a:r>
              <a:rPr lang="en-US" sz="1200" dirty="0" smtClean="0"/>
              <a:t>  Increased </a:t>
            </a:r>
            <a:r>
              <a:rPr lang="en-US" sz="1200" dirty="0"/>
              <a:t>weekday peak hour frequency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N31X</a:t>
            </a:r>
            <a:r>
              <a:rPr lang="en-US" sz="1200" dirty="0"/>
              <a:t>  New </a:t>
            </a:r>
            <a:r>
              <a:rPr lang="en-US" sz="1200" dirty="0" smtClean="0"/>
              <a:t>express </a:t>
            </a:r>
            <a:r>
              <a:rPr lang="en-US" sz="1200" dirty="0"/>
              <a:t>service from Hempstead to Far Rockaway via Rockville Centre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N35</a:t>
            </a:r>
            <a:r>
              <a:rPr lang="en-US" sz="1200" dirty="0" smtClean="0"/>
              <a:t>  Increased Sunday </a:t>
            </a:r>
            <a:r>
              <a:rPr lang="en-US" sz="1200" dirty="0"/>
              <a:t>frequency     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N58</a:t>
            </a:r>
            <a:r>
              <a:rPr lang="en-US" sz="1200" dirty="0"/>
              <a:t> </a:t>
            </a:r>
            <a:r>
              <a:rPr lang="en-US" sz="1200" dirty="0" smtClean="0"/>
              <a:t> Increased </a:t>
            </a:r>
            <a:r>
              <a:rPr lang="en-US" sz="1200" dirty="0"/>
              <a:t>weekday peak hour frequency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N70/71 </a:t>
            </a:r>
            <a:r>
              <a:rPr lang="en-US" sz="1200" dirty="0" smtClean="0"/>
              <a:t> </a:t>
            </a:r>
            <a:r>
              <a:rPr lang="en-US" sz="1200" dirty="0"/>
              <a:t>Increased weekday frequency with extended </a:t>
            </a:r>
            <a:r>
              <a:rPr lang="en-US" sz="1200" dirty="0" smtClean="0"/>
              <a:t>evening service </a:t>
            </a:r>
            <a:r>
              <a:rPr lang="en-US" sz="1200" dirty="0"/>
              <a:t>until 10:30 PM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Elmont </a:t>
            </a:r>
            <a:r>
              <a:rPr lang="en-US" sz="1200" b="1" dirty="0">
                <a:solidFill>
                  <a:schemeClr val="tx1"/>
                </a:solidFill>
              </a:rPr>
              <a:t>Flexi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bg2"/>
                </a:solidFill>
              </a:rPr>
              <a:t> Increased </a:t>
            </a:r>
            <a:r>
              <a:rPr lang="en-US" sz="1200" dirty="0" smtClean="0"/>
              <a:t>mid-day frequency and extended evening service until 9:30 </a:t>
            </a:r>
            <a:r>
              <a:rPr lang="en-US" sz="1200" dirty="0"/>
              <a:t>PM </a:t>
            </a:r>
            <a:endParaRPr lang="en-US" sz="1200" dirty="0" smtClean="0"/>
          </a:p>
          <a:p>
            <a:r>
              <a:rPr lang="en-US" sz="1200" dirty="0" smtClean="0"/>
              <a:t>Service will also extend south to connect with the N31/32           </a:t>
            </a:r>
            <a:r>
              <a:rPr lang="en-US" sz="1200" dirty="0"/>
              <a:t> </a:t>
            </a:r>
          </a:p>
          <a:p>
            <a:r>
              <a:rPr lang="en-US" sz="1200" dirty="0"/>
              <a:t> </a:t>
            </a:r>
            <a:endParaRPr lang="en-US" dirty="0"/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Special Services</a:t>
            </a:r>
          </a:p>
          <a:p>
            <a:endParaRPr lang="en-US" sz="400" b="1" dirty="0" smtClean="0">
              <a:solidFill>
                <a:schemeClr val="tx1"/>
              </a:solidFill>
            </a:endParaRPr>
          </a:p>
          <a:p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Long Island Marathon </a:t>
            </a:r>
            <a:r>
              <a:rPr lang="en-US" sz="1200" dirty="0" smtClean="0">
                <a:solidFill>
                  <a:schemeClr val="tx1"/>
                </a:solidFill>
              </a:rPr>
              <a:t>May 3-5</a:t>
            </a:r>
          </a:p>
          <a:p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Air Show </a:t>
            </a:r>
            <a:r>
              <a:rPr lang="en-US" sz="1200" dirty="0" smtClean="0">
                <a:solidFill>
                  <a:schemeClr val="tx1"/>
                </a:solidFill>
              </a:rPr>
              <a:t>May 24-26</a:t>
            </a:r>
          </a:p>
          <a:p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Games for the Physically Challenged </a:t>
            </a:r>
            <a:r>
              <a:rPr lang="en-US" sz="1200" dirty="0" smtClean="0">
                <a:solidFill>
                  <a:schemeClr val="tx1"/>
                </a:solidFill>
              </a:rPr>
              <a:t>May 31 – June 1 </a:t>
            </a:r>
          </a:p>
          <a:p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World Cup Cricket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Westbury LIRR – Eisenhower Park June 1 - 12</a:t>
            </a:r>
          </a:p>
          <a:p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Eisenhower Park Concert </a:t>
            </a:r>
            <a:r>
              <a:rPr lang="en-US" sz="1200" dirty="0" smtClean="0">
                <a:solidFill>
                  <a:schemeClr val="tx1"/>
                </a:solidFill>
              </a:rPr>
              <a:t>Schedule TBD</a:t>
            </a:r>
          </a:p>
          <a:p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Jones Beach Concert Service </a:t>
            </a:r>
            <a:r>
              <a:rPr lang="en-US" sz="1200" dirty="0" smtClean="0">
                <a:solidFill>
                  <a:schemeClr val="tx1"/>
                </a:solidFill>
              </a:rPr>
              <a:t>June 29 – late Oct</a:t>
            </a:r>
          </a:p>
          <a:p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N88X Jones Beach Service </a:t>
            </a:r>
            <a:r>
              <a:rPr lang="en-US" sz="1200" dirty="0" smtClean="0">
                <a:solidFill>
                  <a:schemeClr val="tx1"/>
                </a:solidFill>
              </a:rPr>
              <a:t>Late May – early Oct with added weekend service from Rosa Parks HTC </a:t>
            </a:r>
          </a:p>
          <a:p>
            <a:endParaRPr lang="en-US" sz="800" b="1" dirty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Additional improvements planned for later in 2024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15200" y="1499761"/>
            <a:ext cx="1361287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Fixed Route  +90% </a:t>
            </a:r>
          </a:p>
          <a:p>
            <a:pPr algn="ctr"/>
            <a:r>
              <a:rPr lang="en-US" sz="1100" b="1" dirty="0" smtClean="0"/>
              <a:t>70K trips per day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15200" y="2541593"/>
            <a:ext cx="1361287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Able-Ride </a:t>
            </a:r>
          </a:p>
          <a:p>
            <a:pPr algn="ctr"/>
            <a:r>
              <a:rPr lang="en-US" b="1" dirty="0" smtClean="0"/>
              <a:t>+105%</a:t>
            </a:r>
          </a:p>
          <a:p>
            <a:pPr algn="ctr"/>
            <a:r>
              <a:rPr lang="en-US" sz="1100" b="1" dirty="0" smtClean="0"/>
              <a:t>5500 trips per week </a:t>
            </a:r>
            <a:endParaRPr lang="en-US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82566" y="1111822"/>
            <a:ext cx="1795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Ridership Update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301554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0099E8">
                    <a:lumMod val="50000"/>
                  </a:srgbClr>
                </a:solidFill>
                <a:latin typeface="Raleway" panose="020B0604020202020204" charset="0"/>
              </a:rPr>
              <a:t>Request for Approval: </a:t>
            </a:r>
            <a:r>
              <a:rPr lang="en-US" sz="3200" dirty="0" smtClean="0">
                <a:solidFill>
                  <a:schemeClr val="tx1"/>
                </a:solidFill>
                <a:latin typeface="Raleway" panose="020B0604020202020204" charset="0"/>
              </a:rPr>
              <a:t>2024</a:t>
            </a:r>
            <a:r>
              <a:rPr lang="en-US" sz="3200" b="1" dirty="0" smtClean="0">
                <a:solidFill>
                  <a:srgbClr val="0099E8">
                    <a:lumMod val="50000"/>
                  </a:srgbClr>
                </a:solidFill>
                <a:latin typeface="Raleway" panose="020B0604020202020204" charset="0"/>
              </a:rPr>
              <a:t> </a:t>
            </a:r>
          </a:p>
          <a:p>
            <a:pPr lvl="0"/>
            <a:endParaRPr lang="en-US" sz="3200" dirty="0">
              <a:solidFill>
                <a:schemeClr val="accent6">
                  <a:lumMod val="75000"/>
                </a:schemeClr>
              </a:solidFill>
              <a:latin typeface="Raleway" panose="020B060402020202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4213" y="365296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On-Line Trip Management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80" y="4781550"/>
            <a:ext cx="1390008" cy="280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378772"/>
            <a:ext cx="3884177" cy="2571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196215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2024 Operating Budget </a:t>
            </a:r>
          </a:p>
          <a:p>
            <a:pPr lvl="3"/>
            <a:r>
              <a:rPr lang="en-US" sz="2400" dirty="0" smtClean="0"/>
              <a:t>	</a:t>
            </a:r>
            <a:r>
              <a:rPr lang="en-US" sz="1800" dirty="0"/>
              <a:t>	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2024 Capital Program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3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038350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Raleway" panose="020B0604020202020204" charset="0"/>
              </a:rPr>
              <a:t>Thank</a:t>
            </a:r>
            <a:r>
              <a:rPr lang="en-US" sz="3200" b="1" dirty="0">
                <a:solidFill>
                  <a:schemeClr val="accent1"/>
                </a:solidFill>
              </a:rPr>
              <a:t> you</a:t>
            </a:r>
          </a:p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781550"/>
            <a:ext cx="1390008" cy="280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8515" t="31051" r="31876" b="17808"/>
          <a:stretch/>
        </p:blipFill>
        <p:spPr>
          <a:xfrm>
            <a:off x="4648200" y="1276350"/>
            <a:ext cx="4419600" cy="282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9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8535" y="976932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Raleway" panose="020B0604020202020204" charset="0"/>
              </a:rPr>
              <a:t>Agenda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885950"/>
            <a:ext cx="4343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2024 Operating Budget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Capital Plan Review </a:t>
            </a: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Q1 Score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Card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Service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Updates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9425"/>
          <a:stretch/>
        </p:blipFill>
        <p:spPr>
          <a:xfrm>
            <a:off x="233071" y="4741538"/>
            <a:ext cx="1290929" cy="208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095" t="29181" r="28085" b="15917"/>
          <a:stretch/>
        </p:blipFill>
        <p:spPr>
          <a:xfrm>
            <a:off x="4724400" y="1276350"/>
            <a:ext cx="4267200" cy="27657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24760"/>
            <a:ext cx="381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Raleway" panose="020B0604020202020204" charset="0"/>
              </a:rPr>
              <a:t>2024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Raleway" panose="020B0604020202020204" charset="0"/>
            </a:endParaRPr>
          </a:p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Raleway" panose="020B0604020202020204" charset="0"/>
              </a:rPr>
              <a:t>Operating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Raleway" panose="020B0604020202020204" charset="0"/>
              </a:rPr>
              <a:t>Budget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Raleway" panose="020B0604020202020204" charset="0"/>
              </a:rPr>
              <a:t>&amp; 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Raleway" panose="020B0604020202020204" charset="0"/>
              </a:rPr>
              <a:t>Capital Plan 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Raleway" panose="020B060402020202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3000" y="1955702"/>
            <a:ext cx="426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705350"/>
            <a:ext cx="1171314" cy="234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6000" t="29180" r="26797" b="13677"/>
          <a:stretch/>
        </p:blipFill>
        <p:spPr>
          <a:xfrm>
            <a:off x="4724400" y="1200150"/>
            <a:ext cx="4267201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4781550"/>
            <a:ext cx="1394740" cy="2794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8278" y="122932"/>
            <a:ext cx="78594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99E8">
                    <a:lumMod val="50000"/>
                  </a:srgbClr>
                </a:solidFill>
                <a:latin typeface="Raleway" panose="020B0604020202020204" charset="0"/>
              </a:rPr>
              <a:t>2024 Operating Budget: </a:t>
            </a:r>
            <a:r>
              <a:rPr lang="en-US" sz="3200" dirty="0">
                <a:solidFill>
                  <a:srgbClr val="FFAE88">
                    <a:lumMod val="75000"/>
                  </a:srgbClr>
                </a:solidFill>
                <a:latin typeface="Raleway" panose="020B0604020202020204" charset="0"/>
              </a:rPr>
              <a:t>Service Hours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956" y="1200150"/>
            <a:ext cx="4267570" cy="2895851"/>
          </a:xfrm>
          <a:prstGeom prst="rect">
            <a:avLst/>
          </a:prstGeom>
        </p:spPr>
      </p:pic>
      <p:sp>
        <p:nvSpPr>
          <p:cNvPr id="12" name="Rectangle 2"/>
          <p:cNvSpPr/>
          <p:nvPr/>
        </p:nvSpPr>
        <p:spPr>
          <a:xfrm>
            <a:off x="408278" y="1082101"/>
            <a:ext cx="7239003" cy="313194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rgbClr val="004D74"/>
                </a:solidFill>
                <a:uFillTx/>
                <a:latin typeface="Arial" pitchFamily="34"/>
                <a:ea typeface="Arial"/>
                <a:cs typeface="Arial"/>
              </a:rPr>
              <a:t>Paratransit</a:t>
            </a:r>
            <a:r>
              <a:rPr lang="en-US" sz="2000" b="1" i="0" u="none" strike="noStrike" kern="1200" cap="none" spc="0" baseline="0" dirty="0">
                <a:solidFill>
                  <a:srgbClr val="000080"/>
                </a:solidFill>
                <a:uFillTx/>
                <a:latin typeface="Arial" pitchFamily="34"/>
                <a:ea typeface="Arial"/>
                <a:cs typeface="Arial"/>
              </a:rPr>
              <a:t>                                                             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Arial" pitchFamily="34"/>
                <a:ea typeface="Arial"/>
                <a:cs typeface="Arial"/>
              </a:rPr>
              <a:t>2023: </a:t>
            </a:r>
            <a:r>
              <a:rPr lang="en-US" sz="2000" b="1" i="0" u="none" strike="noStrike" kern="1200" cap="none" spc="0" baseline="0" dirty="0">
                <a:solidFill>
                  <a:srgbClr val="E36C0A"/>
                </a:solidFill>
                <a:uFillTx/>
                <a:latin typeface="Arial" pitchFamily="34"/>
                <a:ea typeface="Arial"/>
                <a:cs typeface="Arial"/>
              </a:rPr>
              <a:t>216,300 revenue hours</a:t>
            </a:r>
            <a:endParaRPr lang="en-US" sz="2000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Arial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Arial"/>
                <a:ea typeface="Arial"/>
                <a:cs typeface="Arial"/>
              </a:rPr>
              <a:t>2024: </a:t>
            </a:r>
            <a:r>
              <a:rPr lang="en-US" sz="2000" b="1" i="0" u="none" strike="noStrike" kern="1200" cap="none" spc="0" baseline="0" dirty="0">
                <a:solidFill>
                  <a:srgbClr val="E36C0A"/>
                </a:solidFill>
                <a:uFillTx/>
                <a:latin typeface="Arial"/>
                <a:ea typeface="Arial"/>
                <a:cs typeface="Arial"/>
              </a:rPr>
              <a:t>255,000 revenue hours</a:t>
            </a:r>
            <a:endParaRPr lang="en-US" sz="20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rgbClr val="004D74"/>
                </a:solidFill>
                <a:uFillTx/>
                <a:latin typeface="Arial" pitchFamily="34"/>
                <a:ea typeface="Arial"/>
                <a:cs typeface="Arial"/>
              </a:rPr>
              <a:t>Fixed Route</a:t>
            </a:r>
            <a:endParaRPr lang="en-US" sz="2000" b="1" i="0" u="none" strike="noStrike" kern="1200" cap="none" spc="0" baseline="0" dirty="0">
              <a:solidFill>
                <a:srgbClr val="004D74"/>
              </a:solidFill>
              <a:uFillTx/>
              <a:latin typeface="Calibri" pitchFamily="34"/>
              <a:ea typeface="Arial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Arial" pitchFamily="34"/>
                <a:ea typeface="Arial"/>
                <a:cs typeface="Arial"/>
              </a:rPr>
              <a:t>2023: </a:t>
            </a:r>
            <a:r>
              <a:rPr lang="en-US" sz="2000" b="1" i="0" u="none" strike="noStrike" kern="1200" cap="none" spc="0" baseline="0" dirty="0">
                <a:solidFill>
                  <a:srgbClr val="E36C0A"/>
                </a:solidFill>
                <a:uFillTx/>
                <a:latin typeface="Arial" pitchFamily="34"/>
                <a:ea typeface="Arial"/>
                <a:cs typeface="Arial"/>
              </a:rPr>
              <a:t>902,135 revenue hours</a:t>
            </a:r>
            <a:endParaRPr lang="en-US" sz="2000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Arial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Arial"/>
                <a:ea typeface="Arial"/>
                <a:cs typeface="Arial"/>
              </a:rPr>
              <a:t>2024: </a:t>
            </a:r>
            <a:r>
              <a:rPr lang="en-US" sz="2000" b="1" i="0" u="none" strike="noStrike" kern="1200" cap="none" spc="0" baseline="0" dirty="0">
                <a:solidFill>
                  <a:srgbClr val="E36C0A"/>
                </a:solidFill>
                <a:uFillTx/>
                <a:latin typeface="Arial"/>
                <a:ea typeface="Arial"/>
                <a:cs typeface="Arial"/>
              </a:rPr>
              <a:t>922,000 revenue hours</a:t>
            </a:r>
            <a:endParaRPr lang="en-US" sz="20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8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567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8575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99E8">
                    <a:lumMod val="50000"/>
                  </a:srgbClr>
                </a:solidFill>
                <a:latin typeface="Raleway" panose="020B0604020202020204" charset="0"/>
              </a:rPr>
              <a:t>2024 Operating Budget: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Raleway" panose="020B0604020202020204" charset="0"/>
              </a:rPr>
              <a:t>Funding</a:t>
            </a:r>
            <a:r>
              <a:rPr lang="en-US" sz="3200" b="1" dirty="0">
                <a:solidFill>
                  <a:srgbClr val="0099E8">
                    <a:lumMod val="50000"/>
                  </a:srgbClr>
                </a:solidFill>
                <a:latin typeface="Raleway" panose="020B0604020202020204" charset="0"/>
              </a:rPr>
              <a:t> </a:t>
            </a:r>
            <a:r>
              <a:rPr lang="en-US" sz="3200" dirty="0">
                <a:solidFill>
                  <a:srgbClr val="0099E8">
                    <a:lumMod val="50000"/>
                  </a:srgbClr>
                </a:solidFill>
                <a:latin typeface="Raleway" panose="020B060402020202020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4781550"/>
            <a:ext cx="1394740" cy="279496"/>
          </a:xfrm>
          <a:prstGeom prst="rect">
            <a:avLst/>
          </a:prstGeom>
        </p:spPr>
      </p:pic>
      <p:pic>
        <p:nvPicPr>
          <p:cNvPr id="21" name="Picture 6" descr="A white paper with blue text and dollar signs&#10;&#10;Description automatically generate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10" y="1444450"/>
            <a:ext cx="4715579" cy="22616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Picture 8" descr="A pie chart with numbers and a few percentages&#10;&#10;Description automatically generate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282" y="945443"/>
            <a:ext cx="3947940" cy="384528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31648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55577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99E8">
                    <a:lumMod val="50000"/>
                  </a:srgbClr>
                </a:solidFill>
                <a:latin typeface="Raleway" panose="020B0604020202020204" charset="0"/>
              </a:rPr>
              <a:t>2024 Operating Budget: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Raleway" panose="020B0604020202020204" charset="0"/>
              </a:rPr>
              <a:t>Rates</a:t>
            </a:r>
            <a:r>
              <a:rPr lang="en-US" sz="3200" b="1" dirty="0" smtClean="0">
                <a:solidFill>
                  <a:srgbClr val="0099E8">
                    <a:lumMod val="50000"/>
                  </a:srgbClr>
                </a:solidFill>
                <a:latin typeface="Raleway" panose="020B0604020202020204" charset="0"/>
              </a:rPr>
              <a:t> </a:t>
            </a:r>
            <a:r>
              <a:rPr lang="en-US" sz="3200" dirty="0" smtClean="0">
                <a:solidFill>
                  <a:srgbClr val="0099E8">
                    <a:lumMod val="50000"/>
                  </a:srgbClr>
                </a:solidFill>
                <a:latin typeface="Raleway" panose="020B0604020202020204" charset="0"/>
              </a:rPr>
              <a:t> </a:t>
            </a:r>
            <a:endParaRPr lang="en-US" sz="3200" dirty="0">
              <a:solidFill>
                <a:srgbClr val="0099E8">
                  <a:lumMod val="50000"/>
                </a:srgbClr>
              </a:solidFill>
              <a:latin typeface="Raleway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4781550"/>
            <a:ext cx="1394740" cy="2794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9992" t="35457" r="30055" b="56640"/>
          <a:stretch/>
        </p:blipFill>
        <p:spPr>
          <a:xfrm>
            <a:off x="0" y="624387"/>
            <a:ext cx="7848600" cy="608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9105" y="1725210"/>
            <a:ext cx="4048095" cy="2682472"/>
          </a:xfrm>
          <a:prstGeom prst="rect">
            <a:avLst/>
          </a:prstGeom>
        </p:spPr>
      </p:pic>
      <p:sp>
        <p:nvSpPr>
          <p:cNvPr id="12" name="TextBox 6"/>
          <p:cNvSpPr txBox="1"/>
          <p:nvPr/>
        </p:nvSpPr>
        <p:spPr>
          <a:xfrm>
            <a:off x="595676" y="1369213"/>
            <a:ext cx="3200400" cy="31598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04166" marR="0" lvl="0" indent="0" algn="l" defTabSz="2438339" rtl="0" fontAlgn="auto" hangingPunct="0">
              <a:lnSpc>
                <a:spcPct val="100000"/>
              </a:lnSpc>
              <a:spcBef>
                <a:spcPts val="0"/>
              </a:spcBef>
              <a:spcAft>
                <a:spcPts val="106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0" baseline="0" dirty="0">
                <a:solidFill>
                  <a:srgbClr val="17365D"/>
                </a:solidFill>
                <a:uFillTx/>
                <a:latin typeface="Gotham Bold" pitchFamily="2"/>
                <a:ea typeface="Arial"/>
                <a:cs typeface="Gotham Bold" pitchFamily="2"/>
              </a:rPr>
              <a:t>Monthly Fixed Fee:	</a:t>
            </a: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  <a:p>
            <a:pPr marL="304166" marR="0" lvl="2" indent="384806" algn="l" defTabSz="2438339" rtl="0" fontAlgn="auto" hangingPunct="0">
              <a:lnSpc>
                <a:spcPct val="100000"/>
              </a:lnSpc>
              <a:spcBef>
                <a:spcPts val="0"/>
              </a:spcBef>
              <a:spcAft>
                <a:spcPts val="106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0" baseline="0" dirty="0">
                <a:solidFill>
                  <a:srgbClr val="002060"/>
                </a:solidFill>
                <a:uFillTx/>
                <a:latin typeface="Gotham Bold" pitchFamily="2"/>
                <a:ea typeface="Arial"/>
                <a:cs typeface="Gotham Bold" pitchFamily="2"/>
              </a:rPr>
              <a:t>2023: </a:t>
            </a:r>
            <a:r>
              <a:rPr lang="en-US" sz="1400" b="1" i="0" u="none" strike="noStrike" kern="0" cap="none" spc="0" baseline="0" dirty="0">
                <a:solidFill>
                  <a:srgbClr val="E36C0A"/>
                </a:solidFill>
                <a:uFillTx/>
                <a:latin typeface="Gotham Bold" pitchFamily="2"/>
                <a:ea typeface="Arial"/>
                <a:cs typeface="Gotham Bold" pitchFamily="2"/>
              </a:rPr>
              <a:t>$4,178,800/Month</a:t>
            </a:r>
          </a:p>
          <a:p>
            <a:pPr marL="304166" marR="0" lvl="0" indent="384806" algn="l" defTabSz="2438339" rtl="0" fontAlgn="auto" hangingPunct="0">
              <a:lnSpc>
                <a:spcPct val="100000"/>
              </a:lnSpc>
              <a:spcBef>
                <a:spcPts val="0"/>
              </a:spcBef>
              <a:spcAft>
                <a:spcPts val="106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0" baseline="0" dirty="0">
                <a:solidFill>
                  <a:srgbClr val="002060"/>
                </a:solidFill>
                <a:uFillTx/>
                <a:latin typeface="Gotham Bold"/>
                <a:ea typeface="Arial"/>
                <a:cs typeface="Gotham Bold" pitchFamily="2"/>
              </a:rPr>
              <a:t>2024: </a:t>
            </a:r>
            <a:r>
              <a:rPr lang="en-US" sz="1400" b="1" i="0" u="none" strike="noStrike" kern="0" cap="none" spc="0" baseline="0" dirty="0">
                <a:solidFill>
                  <a:srgbClr val="E36C0A"/>
                </a:solidFill>
                <a:uFillTx/>
                <a:latin typeface="Gotham Bold"/>
                <a:ea typeface="Arial"/>
                <a:cs typeface="Gotham Bold" pitchFamily="2"/>
              </a:rPr>
              <a:t>$4,708,026/Month</a:t>
            </a:r>
          </a:p>
          <a:p>
            <a:pPr marL="304166" marR="0" lvl="0" indent="0" algn="l" defTabSz="2438339" rtl="0" fontAlgn="auto" hangingPunct="0">
              <a:lnSpc>
                <a:spcPct val="100000"/>
              </a:lnSpc>
              <a:spcBef>
                <a:spcPts val="0"/>
              </a:spcBef>
              <a:spcAft>
                <a:spcPts val="106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0" baseline="0" dirty="0">
                <a:solidFill>
                  <a:srgbClr val="17365D"/>
                </a:solidFill>
                <a:uFillTx/>
                <a:latin typeface="Gotham Bold" pitchFamily="2"/>
                <a:ea typeface="Arial"/>
                <a:cs typeface="Gotham Bold" pitchFamily="2"/>
              </a:rPr>
              <a:t>Fixed Route Variable Rate:</a:t>
            </a:r>
          </a:p>
          <a:p>
            <a:pPr marL="304166" marR="0" lvl="0" indent="384806" algn="l" defTabSz="2438339" rtl="0" fontAlgn="auto" hangingPunct="0">
              <a:lnSpc>
                <a:spcPct val="100000"/>
              </a:lnSpc>
              <a:spcBef>
                <a:spcPts val="0"/>
              </a:spcBef>
              <a:spcAft>
                <a:spcPts val="106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0" baseline="0" dirty="0">
                <a:solidFill>
                  <a:srgbClr val="002060"/>
                </a:solidFill>
                <a:uFillTx/>
                <a:latin typeface="Gotham Bold" pitchFamily="2"/>
                <a:ea typeface="Arial"/>
                <a:cs typeface="Gotham Bold" pitchFamily="2"/>
              </a:rPr>
              <a:t>2023: </a:t>
            </a:r>
            <a:r>
              <a:rPr lang="en-US" sz="1400" b="1" i="0" u="none" strike="noStrike" kern="0" cap="none" spc="0" baseline="0" dirty="0">
                <a:solidFill>
                  <a:srgbClr val="E36C0A"/>
                </a:solidFill>
                <a:uFillTx/>
                <a:latin typeface="Gotham Bold" pitchFamily="2"/>
                <a:ea typeface="Arial"/>
                <a:cs typeface="Gotham Bold" pitchFamily="2"/>
              </a:rPr>
              <a:t>$101.85/HR</a:t>
            </a:r>
          </a:p>
          <a:p>
            <a:pPr marL="304166" marR="0" lvl="0" indent="384806" algn="l" defTabSz="2438339" rtl="0" fontAlgn="auto" hangingPunct="0">
              <a:lnSpc>
                <a:spcPct val="100000"/>
              </a:lnSpc>
              <a:spcBef>
                <a:spcPts val="0"/>
              </a:spcBef>
              <a:spcAft>
                <a:spcPts val="106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0" baseline="0" dirty="0">
                <a:solidFill>
                  <a:srgbClr val="002060"/>
                </a:solidFill>
                <a:uFillTx/>
                <a:latin typeface="Gotham Bold"/>
                <a:ea typeface="Arial"/>
                <a:cs typeface="Gotham Bold" pitchFamily="2"/>
              </a:rPr>
              <a:t>2024: </a:t>
            </a:r>
            <a:r>
              <a:rPr lang="en-US" sz="1400" b="1" i="0" u="none" strike="noStrike" kern="0" cap="none" spc="0" baseline="0" dirty="0">
                <a:solidFill>
                  <a:srgbClr val="E36C0A"/>
                </a:solidFill>
                <a:uFillTx/>
                <a:latin typeface="Gotham Bold"/>
                <a:ea typeface="Arial"/>
                <a:cs typeface="Gotham Bold" pitchFamily="2"/>
              </a:rPr>
              <a:t>$102.85/HR</a:t>
            </a:r>
          </a:p>
          <a:p>
            <a:pPr marL="304166" marR="0" lvl="0" indent="0" algn="l" defTabSz="2438339" rtl="0" fontAlgn="auto" hangingPunct="0">
              <a:lnSpc>
                <a:spcPct val="100000"/>
              </a:lnSpc>
              <a:spcBef>
                <a:spcPts val="0"/>
              </a:spcBef>
              <a:spcAft>
                <a:spcPts val="106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0" baseline="0" dirty="0">
                <a:solidFill>
                  <a:srgbClr val="17365D"/>
                </a:solidFill>
                <a:uFillTx/>
                <a:latin typeface="Gotham Bold" pitchFamily="2"/>
                <a:ea typeface="Arial"/>
                <a:cs typeface="Gotham Bold" pitchFamily="2"/>
              </a:rPr>
              <a:t>Paratransit Variable Rate:</a:t>
            </a:r>
          </a:p>
          <a:p>
            <a:pPr marL="304166" marR="0" lvl="0" indent="384806" algn="l" defTabSz="2438339" rtl="0" fontAlgn="auto" hangingPunct="0">
              <a:lnSpc>
                <a:spcPct val="100000"/>
              </a:lnSpc>
              <a:spcBef>
                <a:spcPts val="0"/>
              </a:spcBef>
              <a:spcAft>
                <a:spcPts val="106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0" baseline="0" dirty="0">
                <a:solidFill>
                  <a:srgbClr val="002060"/>
                </a:solidFill>
                <a:uFillTx/>
                <a:latin typeface="Gotham Bold" pitchFamily="2"/>
                <a:ea typeface="Arial"/>
                <a:cs typeface="Gotham Bold" pitchFamily="2"/>
              </a:rPr>
              <a:t>2023: </a:t>
            </a:r>
            <a:r>
              <a:rPr lang="en-US" sz="1400" b="1" i="0" u="none" strike="noStrike" kern="0" cap="none" spc="0" baseline="0" dirty="0">
                <a:solidFill>
                  <a:srgbClr val="E36C0A"/>
                </a:solidFill>
                <a:uFillTx/>
                <a:latin typeface="Gotham Bold" pitchFamily="2"/>
                <a:ea typeface="Arial"/>
                <a:cs typeface="Gotham Bold" pitchFamily="2"/>
              </a:rPr>
              <a:t>$58.00/HR</a:t>
            </a: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  <a:p>
            <a:pPr marL="304166" marR="0" lvl="0" indent="384806" algn="l" defTabSz="2438339" rtl="0" fontAlgn="auto" hangingPunct="0">
              <a:lnSpc>
                <a:spcPct val="100000"/>
              </a:lnSpc>
              <a:spcBef>
                <a:spcPts val="0"/>
              </a:spcBef>
              <a:spcAft>
                <a:spcPts val="106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0" baseline="0" dirty="0">
                <a:solidFill>
                  <a:srgbClr val="002060"/>
                </a:solidFill>
                <a:uFillTx/>
                <a:latin typeface="Gotham Bold"/>
                <a:ea typeface="Arial"/>
                <a:cs typeface="Gotham Bold" pitchFamily="2"/>
              </a:rPr>
              <a:t>2024: </a:t>
            </a:r>
            <a:r>
              <a:rPr lang="en-US" sz="1400" b="1" i="0" u="none" strike="noStrike" kern="0" cap="none" spc="0" baseline="0" dirty="0">
                <a:solidFill>
                  <a:srgbClr val="E36C0A"/>
                </a:solidFill>
                <a:uFillTx/>
                <a:latin typeface="Gotham Bold"/>
                <a:ea typeface="Arial"/>
                <a:cs typeface="Gotham Bold" pitchFamily="2"/>
              </a:rPr>
              <a:t>$62.28/HR</a:t>
            </a: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Gotham Bold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1400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55577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99E8">
                    <a:lumMod val="50000"/>
                  </a:srgbClr>
                </a:solidFill>
                <a:latin typeface="Raleway" panose="020B0604020202020204" charset="0"/>
              </a:rPr>
              <a:t>2024 Operating Budget: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Raleway" panose="020B0604020202020204" charset="0"/>
              </a:rPr>
              <a:t>Detail</a:t>
            </a:r>
            <a:r>
              <a:rPr lang="en-US" sz="3200" b="1" dirty="0" smtClean="0">
                <a:solidFill>
                  <a:srgbClr val="0099E8">
                    <a:lumMod val="50000"/>
                  </a:srgbClr>
                </a:solidFill>
                <a:latin typeface="Raleway" panose="020B0604020202020204" charset="0"/>
              </a:rPr>
              <a:t> </a:t>
            </a:r>
            <a:r>
              <a:rPr lang="en-US" sz="3200" dirty="0" smtClean="0">
                <a:solidFill>
                  <a:srgbClr val="0099E8">
                    <a:lumMod val="50000"/>
                  </a:srgbClr>
                </a:solidFill>
                <a:latin typeface="Raleway" panose="020B0604020202020204" charset="0"/>
              </a:rPr>
              <a:t> </a:t>
            </a:r>
            <a:endParaRPr lang="en-US" sz="3200" dirty="0">
              <a:solidFill>
                <a:srgbClr val="0099E8">
                  <a:lumMod val="50000"/>
                </a:srgbClr>
              </a:solidFill>
              <a:latin typeface="Raleway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4781550"/>
            <a:ext cx="1394740" cy="279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385340"/>
            <a:ext cx="3829377" cy="2514600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865812"/>
            <a:ext cx="4792845" cy="372582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89024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33350"/>
            <a:ext cx="662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99E8">
                    <a:lumMod val="50000"/>
                  </a:srgbClr>
                </a:solidFill>
                <a:latin typeface="Raleway" panose="020B0604020202020204" charset="0"/>
              </a:rPr>
              <a:t>2024 </a:t>
            </a:r>
            <a:r>
              <a:rPr lang="en-US" sz="3200" b="1" dirty="0" smtClean="0">
                <a:solidFill>
                  <a:srgbClr val="0099E8">
                    <a:lumMod val="50000"/>
                  </a:srgbClr>
                </a:solidFill>
                <a:latin typeface="Raleway" panose="020B0604020202020204" charset="0"/>
              </a:rPr>
              <a:t>Capital Plan </a:t>
            </a:r>
            <a:endParaRPr lang="en-US" sz="3200" dirty="0">
              <a:solidFill>
                <a:srgbClr val="0099E8">
                  <a:lumMod val="50000"/>
                </a:srgbClr>
              </a:solidFill>
              <a:latin typeface="Raleway" panose="020B060402020202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298" y="66675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Raleway" panose="020B0604020202020204" charset="0"/>
              </a:rPr>
              <a:t>2024 Capital Plan Highlights</a:t>
            </a:r>
            <a:endParaRPr lang="en-US" b="1"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251525"/>
            <a:ext cx="7620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82880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solidFill>
                  <a:schemeClr val="accent1">
                    <a:lumMod val="75000"/>
                  </a:schemeClr>
                </a:solidFill>
              </a:rPr>
              <a:t> Interior </a:t>
            </a: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</a:rPr>
              <a:t>renovation at Rosa </a:t>
            </a:r>
            <a:r>
              <a:rPr lang="en-US" altLang="en-US" sz="1600" dirty="0" smtClean="0">
                <a:solidFill>
                  <a:schemeClr val="accent1">
                    <a:lumMod val="75000"/>
                  </a:schemeClr>
                </a:solidFill>
              </a:rPr>
              <a:t>Parks - Hempstead Transit Center </a:t>
            </a:r>
            <a:endParaRPr lang="en-US" altLang="en-US" sz="1600" dirty="0">
              <a:solidFill>
                <a:schemeClr val="accent1">
                  <a:lumMod val="75000"/>
                </a:schemeClr>
              </a:solidFill>
              <a:cs typeface="Gotham Bold" pitchFamily="2" charset="0"/>
            </a:endParaRPr>
          </a:p>
          <a:p>
            <a:pPr marL="342900" indent="-342900" defTabSz="182880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</a:rPr>
              <a:t>Battery </a:t>
            </a:r>
            <a:r>
              <a:rPr lang="en-US" altLang="en-US" sz="1600" dirty="0" smtClean="0">
                <a:solidFill>
                  <a:schemeClr val="accent1">
                    <a:lumMod val="75000"/>
                  </a:schemeClr>
                </a:solidFill>
              </a:rPr>
              <a:t>electric bus charging stations</a:t>
            </a:r>
            <a:endParaRPr lang="en-US" alt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defTabSz="182880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solidFill>
                  <a:schemeClr val="accent1">
                    <a:lumMod val="75000"/>
                  </a:schemeClr>
                </a:solidFill>
              </a:rPr>
              <a:t>15 </a:t>
            </a: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</a:rPr>
              <a:t>new p</a:t>
            </a:r>
            <a:r>
              <a:rPr lang="en-US" altLang="en-US" sz="1600" dirty="0" smtClean="0">
                <a:solidFill>
                  <a:schemeClr val="accent1">
                    <a:lumMod val="75000"/>
                  </a:schemeClr>
                </a:solidFill>
              </a:rPr>
              <a:t>aratransit </a:t>
            </a: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</a:rPr>
              <a:t>vehicles – delivery expected Q1 2025</a:t>
            </a:r>
          </a:p>
          <a:p>
            <a:pPr marL="342900" indent="-342900" defTabSz="182880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solidFill>
                  <a:schemeClr val="accent1">
                    <a:lumMod val="75000"/>
                  </a:schemeClr>
                </a:solidFill>
              </a:rPr>
              <a:t>41 </a:t>
            </a: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</a:rPr>
              <a:t>new CNG buses – delivery expected </a:t>
            </a:r>
            <a:r>
              <a:rPr lang="en-US" altLang="en-US" sz="1600" dirty="0" smtClean="0">
                <a:solidFill>
                  <a:schemeClr val="accent1">
                    <a:lumMod val="75000"/>
                  </a:schemeClr>
                </a:solidFill>
              </a:rPr>
              <a:t>Q4/24 - Q1/25</a:t>
            </a:r>
            <a:endParaRPr lang="en-US" alt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defTabSz="182880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</a:rPr>
              <a:t>CNG </a:t>
            </a:r>
            <a:r>
              <a:rPr lang="en-US" altLang="en-US" sz="1600" dirty="0" smtClean="0">
                <a:solidFill>
                  <a:schemeClr val="accent1">
                    <a:lumMod val="75000"/>
                  </a:schemeClr>
                </a:solidFill>
              </a:rPr>
              <a:t>fuel </a:t>
            </a: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</a:rPr>
              <a:t>island upgrade</a:t>
            </a:r>
          </a:p>
          <a:p>
            <a:pPr marL="342900" indent="-342900" defTabSz="182880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</a:rPr>
              <a:t>Maintenance facility upgrades (exhaust system </a:t>
            </a:r>
            <a:r>
              <a:rPr lang="en-US" altLang="en-US" sz="1600" dirty="0" smtClean="0">
                <a:solidFill>
                  <a:schemeClr val="accent1">
                    <a:lumMod val="75000"/>
                  </a:schemeClr>
                </a:solidFill>
              </a:rPr>
              <a:t>&amp; </a:t>
            </a: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</a:rPr>
              <a:t>methane detectors)</a:t>
            </a:r>
          </a:p>
          <a:p>
            <a:pPr marL="342900" indent="-342900" defTabSz="182880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</a:rPr>
              <a:t>Digital bus signage</a:t>
            </a:r>
          </a:p>
          <a:p>
            <a:pPr marL="342900" indent="-342900" defTabSz="182880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</a:rPr>
              <a:t>OMNY </a:t>
            </a:r>
            <a:r>
              <a:rPr lang="en-US" altLang="en-US" sz="1600" dirty="0" smtClean="0">
                <a:solidFill>
                  <a:schemeClr val="accent1">
                    <a:lumMod val="75000"/>
                  </a:schemeClr>
                </a:solidFill>
              </a:rPr>
              <a:t>implementation</a:t>
            </a:r>
            <a:endParaRPr lang="en-US" alt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15200" y="906962"/>
            <a:ext cx="13716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Rosa Parks Interior Renovation Progressing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15200" y="1906785"/>
            <a:ext cx="13716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 Battery Electric Buses in Limited Service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15200" y="2906608"/>
            <a:ext cx="13716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Charging Station Nearing Completion 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4781550"/>
            <a:ext cx="1394740" cy="2794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315200" y="3948675"/>
            <a:ext cx="1371600" cy="8843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OMNY Progressing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96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6200000">
            <a:off x="-2869912" y="717263"/>
            <a:ext cx="662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99E8">
                    <a:lumMod val="50000"/>
                  </a:srgbClr>
                </a:solidFill>
                <a:latin typeface="Raleway" panose="020B0604020202020204" charset="0"/>
              </a:rPr>
              <a:t>2024 </a:t>
            </a:r>
            <a:r>
              <a:rPr lang="en-US" sz="3200" b="1" dirty="0" smtClean="0">
                <a:solidFill>
                  <a:srgbClr val="0099E8">
                    <a:lumMod val="50000"/>
                  </a:srgbClr>
                </a:solidFill>
                <a:latin typeface="Raleway" panose="020B0604020202020204" charset="0"/>
              </a:rPr>
              <a:t>Capital Plan </a:t>
            </a:r>
            <a:endParaRPr lang="en-US" sz="3200" dirty="0">
              <a:solidFill>
                <a:srgbClr val="0099E8">
                  <a:lumMod val="50000"/>
                </a:srgbClr>
              </a:solidFill>
              <a:latin typeface="Raleway" panose="020B0604020202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A905B0-0198-D66D-3EA0-DD9E2E449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69" y="82716"/>
            <a:ext cx="8143660" cy="50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67912"/>
      </p:ext>
    </p:extLst>
  </p:cSld>
  <p:clrMapOvr>
    <a:masterClrMapping/>
  </p:clrMapOvr>
</p:sld>
</file>

<file path=ppt/theme/theme1.xml><?xml version="1.0" encoding="utf-8"?>
<a:theme xmlns:a="http://schemas.openxmlformats.org/drawingml/2006/main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313832</TotalTime>
  <Words>421</Words>
  <Application>Microsoft Office PowerPoint</Application>
  <PresentationFormat>On-screen Show (16:9)</PresentationFormat>
  <Paragraphs>90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Gotham Bold</vt:lpstr>
      <vt:lpstr>Lato</vt:lpstr>
      <vt:lpstr>Arial</vt:lpstr>
      <vt:lpstr>Calibri</vt:lpstr>
      <vt:lpstr>Raleway</vt:lpstr>
      <vt:lpstr>Wingdings</vt:lpstr>
      <vt:lpstr>swiss-2</vt:lpstr>
      <vt:lpstr>NICE Bus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NICE Bus</dc:title>
  <dc:creator>Khzouz, Jack</dc:creator>
  <cp:lastModifiedBy>Jack Khzouz</cp:lastModifiedBy>
  <cp:revision>317</cp:revision>
  <cp:lastPrinted>2024-05-09T13:24:50Z</cp:lastPrinted>
  <dcterms:modified xsi:type="dcterms:W3CDTF">2024-05-09T17:17:36Z</dcterms:modified>
</cp:coreProperties>
</file>